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827A10-43CE-401C-9E7A-D65E55E6651D}" type="datetimeFigureOut">
              <a:rPr lang="en-US" smtClean="0"/>
              <a:t>1/27/2013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7B5135-4E26-4CF4-AE4E-B9FD6D292D03}" type="slidenum">
              <a:rPr lang="en-US" smtClean="0"/>
              <a:t>‹#›</a:t>
            </a:fld>
            <a:endParaRPr lang="en-US"/>
          </a:p>
        </p:txBody>
      </p:sp>
    </p:spTree>
    <p:extLst>
      <p:ext uri="{BB962C8B-B14F-4D97-AF65-F5344CB8AC3E}">
        <p14:creationId xmlns:p14="http://schemas.microsoft.com/office/powerpoint/2010/main" val="3138067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There are, however, some warning signs to which we might want to pay attention.</a:t>
            </a:r>
          </a:p>
          <a:p>
            <a:pPr marL="228600" indent="-228600">
              <a:buFont typeface="+mj-lt"/>
              <a:buAutoNum type="arabicPeriod"/>
            </a:pPr>
            <a:r>
              <a:rPr lang="en-US" smtClean="0"/>
              <a:t>Do I have an “I am speaking to God” voice? This may be a matter of upbringing. Nevertheless, none is needed, and such a change in voice can draw attention to the one praying—unless one is in an environment that expects it, in which case not changing the voice can draw attention. </a:t>
            </a:r>
          </a:p>
          <a:p>
            <a:pPr marL="228600" indent="-228600">
              <a:buFont typeface="+mj-lt"/>
              <a:buAutoNum type="arabicPeriod"/>
            </a:pPr>
            <a:r>
              <a:rPr lang="en-US" smtClean="0"/>
              <a:t>Elegant words and lots of them. This may be a matter of gifting and natural oratory, but again none are needed. </a:t>
            </a:r>
          </a:p>
          <a:p>
            <a:pPr marL="228600" indent="-228600">
              <a:buFont typeface="+mj-lt"/>
              <a:buAutoNum type="arabicPeriod"/>
            </a:pPr>
            <a:r>
              <a:rPr lang="en-US" smtClean="0"/>
              <a:t>Personal agenda. It’s hard to excuse this one. You pray according to what you want done and what others need to do to help it along. </a:t>
            </a:r>
          </a:p>
          <a:p>
            <a:pPr marL="228600" indent="-228600">
              <a:buFont typeface="+mj-lt"/>
              <a:buAutoNum type="arabicPeriod"/>
            </a:pPr>
            <a:r>
              <a:rPr lang="en-US" smtClean="0"/>
              <a:t>Gossip. “Please God. Help Jane resist the temptation to keep seeing that guy.” Such public prayers are only fruitful if Jane is there and has asked for intercession on that subject. </a:t>
            </a:r>
          </a:p>
          <a:p>
            <a:pPr marL="228600" indent="-228600">
              <a:buFont typeface="+mj-lt"/>
              <a:buAutoNum type="arabicPeriod"/>
            </a:pPr>
            <a:r>
              <a:rPr lang="en-US" smtClean="0"/>
              <a:t>Public prayer of any kind without a private prayer life. It is a given that if you are not speaking to the Father when you are alone, there is no good speaking to Him publicly. </a:t>
            </a:r>
          </a:p>
          <a:p>
            <a:endParaRPr lang="en-US" smtClean="0"/>
          </a:p>
          <a:p>
            <a:pPr marL="0" marR="0" indent="0" algn="l" defTabSz="914353" rtl="0" eaLnBrk="1" fontAlgn="auto" latinLnBrk="0" hangingPunct="1">
              <a:lnSpc>
                <a:spcPct val="100000"/>
              </a:lnSpc>
              <a:spcBef>
                <a:spcPts val="0"/>
              </a:spcBef>
              <a:spcAft>
                <a:spcPts val="0"/>
              </a:spcAft>
              <a:buClrTx/>
              <a:buSzTx/>
              <a:buFontTx/>
              <a:buNone/>
              <a:tabLst/>
              <a:defRPr/>
            </a:pPr>
            <a:r>
              <a:rPr lang="en-US" smtClean="0"/>
              <a:t>Having pictured the Pharisee is such a bad light, one might be provoked to pray, </a:t>
            </a:r>
            <a:r>
              <a:rPr lang="en-US" i="1" smtClean="0"/>
              <a:t>"God I thank you that I am not like that Pharisee", </a:t>
            </a:r>
            <a:r>
              <a:rPr lang="en-US" smtClean="0"/>
              <a:t>whereas in fact by doing so one may be just like that Pharisee. But should we not be thankful and acknowledge those positive qualities and works which God has produced in us and through us? Shouldn't we thank God for what sanctification he has accomplished in us? And concerning despising others doesn't it say of the godly that they "despise a vile man" </a:t>
            </a:r>
            <a:r>
              <a:rPr lang="en-US" b="1" smtClean="0"/>
              <a:t>Ps 15:4</a:t>
            </a:r>
            <a:r>
              <a:rPr lang="en-US" smtClean="0"/>
              <a:t> But there are some problems with focussing on our goodness in thanksgiving - even despite giving glory to God for it. One is that due to our sinful human nature provoking pride in us, we tend to overevaluate how good we are - especially in comparison to others. And as such we may not be dealing with sin in our lives, which prevents God from listening to us (</a:t>
            </a:r>
            <a:r>
              <a:rPr lang="en-US" b="1" smtClean="0"/>
              <a:t>Isaiah 59:1,2</a:t>
            </a:r>
            <a:r>
              <a:rPr lang="en-US" smtClean="0"/>
              <a:t>) Another thing is that we may underevaluate God's work in other people. Notice that the Pharisee puts down the tax collector. But while Ps 15:4 advocates despsing vile men, the very next thing it says is that the godly man "honors those who fear the LORD" and prior to that "casts no slur on his fellowman". </a:t>
            </a:r>
          </a:p>
          <a:p>
            <a:endParaRPr lang="en-US" smtClean="0"/>
          </a:p>
          <a:p>
            <a:endParaRPr lang="en-US"/>
          </a:p>
        </p:txBody>
      </p:sp>
      <p:sp>
        <p:nvSpPr>
          <p:cNvPr id="4" name="Slide Number Placeholder 3"/>
          <p:cNvSpPr>
            <a:spLocks noGrp="1"/>
          </p:cNvSpPr>
          <p:nvPr>
            <p:ph type="sldNum" sz="quarter" idx="10"/>
          </p:nvPr>
        </p:nvSpPr>
        <p:spPr/>
        <p:txBody>
          <a:bodyPr/>
          <a:lstStyle/>
          <a:p>
            <a:fld id="{256ACA63-69AC-47FA-8718-0F63ACCF2238}"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882040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6ACA63-69AC-47FA-8718-0F63ACCF2238}"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3305410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6A62BD-DFEB-42EE-9A6E-E91EF06630A1}"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377399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6A62BD-DFEB-42EE-9A6E-E91EF06630A1}"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2532770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6A62BD-DFEB-42EE-9A6E-E91EF06630A1}"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1697563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77" indent="0" algn="ctr">
              <a:buNone/>
              <a:defRPr/>
            </a:lvl2pPr>
            <a:lvl3pPr marL="914353" indent="0" algn="ctr">
              <a:buNone/>
              <a:defRPr/>
            </a:lvl3pPr>
            <a:lvl4pPr marL="1371530" indent="0" algn="ctr">
              <a:buNone/>
              <a:defRPr/>
            </a:lvl4pPr>
            <a:lvl5pPr marL="1828706" indent="0" algn="ctr">
              <a:buNone/>
              <a:defRPr/>
            </a:lvl5pPr>
            <a:lvl6pPr marL="2285883" indent="0" algn="ctr">
              <a:buNone/>
              <a:defRPr/>
            </a:lvl6pPr>
            <a:lvl7pPr marL="2743060" indent="0" algn="ctr">
              <a:buNone/>
              <a:defRPr/>
            </a:lvl7pPr>
            <a:lvl8pPr marL="3200236" indent="0" algn="ctr">
              <a:buNone/>
              <a:defRPr/>
            </a:lvl8pPr>
            <a:lvl9pPr marL="3657413"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7EDB798-E81A-47C5-9201-1203721A067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07457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A626730-A0EE-4B84-B57C-8D34B8A5545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87920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177" indent="0">
              <a:buNone/>
              <a:defRPr sz="1800"/>
            </a:lvl2pPr>
            <a:lvl3pPr marL="914353" indent="0">
              <a:buNone/>
              <a:defRPr sz="1600"/>
            </a:lvl3pPr>
            <a:lvl4pPr marL="1371530" indent="0">
              <a:buNone/>
              <a:defRPr sz="1400"/>
            </a:lvl4pPr>
            <a:lvl5pPr marL="1828706" indent="0">
              <a:buNone/>
              <a:defRPr sz="1400"/>
            </a:lvl5pPr>
            <a:lvl6pPr marL="2285883" indent="0">
              <a:buNone/>
              <a:defRPr sz="1400"/>
            </a:lvl6pPr>
            <a:lvl7pPr marL="2743060" indent="0">
              <a:buNone/>
              <a:defRPr sz="1400"/>
            </a:lvl7pPr>
            <a:lvl8pPr marL="3200236" indent="0">
              <a:buNone/>
              <a:defRPr sz="1400"/>
            </a:lvl8pPr>
            <a:lvl9pPr marL="3657413"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A17AC23-5E56-41BA-9397-C5D9FCE94D0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9711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4BF8E08-154A-453C-8BF3-E3193F828AB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08576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0F5F4BF4-2BFE-4407-8756-789A1B512ED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25861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2BC51DC9-2BD4-4C7B-ADE6-A46E4198D6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67151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33B13F50-E1A5-483B-906E-27522276049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73428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046CB84-B019-4806-AAC4-77C39BE02E9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19042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6A62BD-DFEB-42EE-9A6E-E91EF06630A1}"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25247076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4E42ECC-0DBB-461B-89C6-F57EC1198E1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66050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0EA3C87-AAC3-4530-BAB3-3C97D9D627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948045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CD00FFC-4F7C-481D-993C-721E7E1C8D2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7779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6A62BD-DFEB-42EE-9A6E-E91EF06630A1}"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336627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6A62BD-DFEB-42EE-9A6E-E91EF06630A1}" type="datetimeFigureOut">
              <a:rPr lang="en-US" smtClean="0"/>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1711129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6A62BD-DFEB-42EE-9A6E-E91EF06630A1}" type="datetimeFigureOut">
              <a:rPr lang="en-US" smtClean="0"/>
              <a:t>1/27/2013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138056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6A62BD-DFEB-42EE-9A6E-E91EF06630A1}" type="datetimeFigureOut">
              <a:rPr lang="en-US" smtClean="0"/>
              <a:t>1/27/2013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249160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6A62BD-DFEB-42EE-9A6E-E91EF06630A1}" type="datetimeFigureOut">
              <a:rPr lang="en-US" smtClean="0"/>
              <a:t>1/27/2013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379881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6A62BD-DFEB-42EE-9A6E-E91EF06630A1}" type="datetimeFigureOut">
              <a:rPr lang="en-US" smtClean="0"/>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387153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6A62BD-DFEB-42EE-9A6E-E91EF06630A1}" type="datetimeFigureOut">
              <a:rPr lang="en-US" smtClean="0"/>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55D40-A18A-4702-A083-EB4055FDE02E}" type="slidenum">
              <a:rPr lang="en-US" smtClean="0"/>
              <a:t>‹#›</a:t>
            </a:fld>
            <a:endParaRPr lang="en-US"/>
          </a:p>
        </p:txBody>
      </p:sp>
    </p:spTree>
    <p:extLst>
      <p:ext uri="{BB962C8B-B14F-4D97-AF65-F5344CB8AC3E}">
        <p14:creationId xmlns:p14="http://schemas.microsoft.com/office/powerpoint/2010/main" val="1517325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A62BD-DFEB-42EE-9A6E-E91EF06630A1}" type="datetimeFigureOut">
              <a:rPr lang="en-US" smtClean="0"/>
              <a:t>1/27/2013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55D40-A18A-4702-A083-EB4055FDE02E}" type="slidenum">
              <a:rPr lang="en-US" smtClean="0"/>
              <a:t>‹#›</a:t>
            </a:fld>
            <a:endParaRPr lang="en-US"/>
          </a:p>
        </p:txBody>
      </p:sp>
    </p:spTree>
    <p:extLst>
      <p:ext uri="{BB962C8B-B14F-4D97-AF65-F5344CB8AC3E}">
        <p14:creationId xmlns:p14="http://schemas.microsoft.com/office/powerpoint/2010/main" val="3132834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35" tIns="45718" rIns="91435" bIns="4571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l">
              <a:defRPr sz="1400" b="0">
                <a:latin typeface="Cambria" pitchFamily="18" charset="0"/>
              </a:defRPr>
            </a:lvl1pPr>
          </a:lstStyle>
          <a:p>
            <a:pPr defTabSz="914353" fontAlgn="base">
              <a:spcBef>
                <a:spcPct val="0"/>
              </a:spcBef>
              <a:spcAft>
                <a:spcPct val="0"/>
              </a:spcAft>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1" y="6248400"/>
            <a:ext cx="28956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defRPr sz="1400" b="0">
                <a:latin typeface="Cambria" pitchFamily="18" charset="0"/>
              </a:defRPr>
            </a:lvl1pPr>
          </a:lstStyle>
          <a:p>
            <a:pPr algn="ctr" defTabSz="914353" fontAlgn="base">
              <a:spcBef>
                <a:spcPct val="0"/>
              </a:spcBef>
              <a:spcAft>
                <a:spcPct val="0"/>
              </a:spcAft>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r">
              <a:defRPr sz="1400" b="0">
                <a:latin typeface="Cambria" pitchFamily="18" charset="0"/>
              </a:defRPr>
            </a:lvl1pPr>
          </a:lstStyle>
          <a:p>
            <a:pPr defTabSz="914353" fontAlgn="base">
              <a:spcBef>
                <a:spcPct val="0"/>
              </a:spcBef>
              <a:spcAft>
                <a:spcPct val="0"/>
              </a:spcAft>
            </a:pPr>
            <a:fld id="{E1893C6A-A321-4ED5-9800-DDB20E86EAAD}" type="slidenum">
              <a:rPr lang="en-US" smtClean="0">
                <a:solidFill>
                  <a:srgbClr val="000000"/>
                </a:solidFill>
              </a:rPr>
              <a:pPr defTabSz="914353" fontAlgn="base">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3347497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Cambria" pitchFamily="18" charset="0"/>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177" algn="ctr" rtl="0" fontAlgn="base">
        <a:spcBef>
          <a:spcPct val="0"/>
        </a:spcBef>
        <a:spcAft>
          <a:spcPct val="0"/>
        </a:spcAft>
        <a:defRPr sz="4400">
          <a:solidFill>
            <a:schemeClr val="tx2"/>
          </a:solidFill>
          <a:latin typeface="Times New Roman" pitchFamily="18" charset="0"/>
        </a:defRPr>
      </a:lvl6pPr>
      <a:lvl7pPr marL="914353" algn="ctr" rtl="0" fontAlgn="base">
        <a:spcBef>
          <a:spcPct val="0"/>
        </a:spcBef>
        <a:spcAft>
          <a:spcPct val="0"/>
        </a:spcAft>
        <a:defRPr sz="4400">
          <a:solidFill>
            <a:schemeClr val="tx2"/>
          </a:solidFill>
          <a:latin typeface="Times New Roman" pitchFamily="18" charset="0"/>
        </a:defRPr>
      </a:lvl7pPr>
      <a:lvl8pPr marL="1371530" algn="ctr" rtl="0" fontAlgn="base">
        <a:spcBef>
          <a:spcPct val="0"/>
        </a:spcBef>
        <a:spcAft>
          <a:spcPct val="0"/>
        </a:spcAft>
        <a:defRPr sz="4400">
          <a:solidFill>
            <a:schemeClr val="tx2"/>
          </a:solidFill>
          <a:latin typeface="Times New Roman" pitchFamily="18" charset="0"/>
        </a:defRPr>
      </a:lvl8pPr>
      <a:lvl9pPr marL="1828706" algn="ctr" rtl="0" fontAlgn="base">
        <a:spcBef>
          <a:spcPct val="0"/>
        </a:spcBef>
        <a:spcAft>
          <a:spcPct val="0"/>
        </a:spcAft>
        <a:defRPr sz="4400">
          <a:solidFill>
            <a:schemeClr val="tx2"/>
          </a:solidFill>
          <a:latin typeface="Times New Roman" pitchFamily="18" charset="0"/>
        </a:defRPr>
      </a:lvl9pPr>
    </p:titleStyle>
    <p:bodyStyle>
      <a:lvl1pPr marL="342882" indent="-342882" algn="l" rtl="0" fontAlgn="base">
        <a:spcBef>
          <a:spcPct val="20000"/>
        </a:spcBef>
        <a:spcAft>
          <a:spcPct val="0"/>
        </a:spcAft>
        <a:buChar char="•"/>
        <a:defRPr sz="3200">
          <a:solidFill>
            <a:schemeClr val="tx1"/>
          </a:solidFill>
          <a:latin typeface="Cambria" pitchFamily="18" charset="0"/>
          <a:ea typeface="+mn-ea"/>
          <a:cs typeface="+mn-cs"/>
        </a:defRPr>
      </a:lvl1pPr>
      <a:lvl2pPr marL="742912" indent="-285736" algn="l" rtl="0" fontAlgn="base">
        <a:spcBef>
          <a:spcPct val="20000"/>
        </a:spcBef>
        <a:spcAft>
          <a:spcPct val="0"/>
        </a:spcAft>
        <a:buChar char="–"/>
        <a:defRPr sz="2800">
          <a:solidFill>
            <a:schemeClr val="tx1"/>
          </a:solidFill>
          <a:latin typeface="Cambria" pitchFamily="18" charset="0"/>
        </a:defRPr>
      </a:lvl2pPr>
      <a:lvl3pPr marL="1142942" indent="-228588" algn="l" rtl="0" fontAlgn="base">
        <a:spcBef>
          <a:spcPct val="20000"/>
        </a:spcBef>
        <a:spcAft>
          <a:spcPct val="0"/>
        </a:spcAft>
        <a:buChar char="•"/>
        <a:defRPr sz="2400">
          <a:solidFill>
            <a:schemeClr val="tx1"/>
          </a:solidFill>
          <a:latin typeface="Cambria" pitchFamily="18" charset="0"/>
        </a:defRPr>
      </a:lvl3pPr>
      <a:lvl4pPr marL="1600118" indent="-228588" algn="l" rtl="0" fontAlgn="base">
        <a:spcBef>
          <a:spcPct val="20000"/>
        </a:spcBef>
        <a:spcAft>
          <a:spcPct val="0"/>
        </a:spcAft>
        <a:buChar char="–"/>
        <a:defRPr sz="2000">
          <a:solidFill>
            <a:schemeClr val="tx1"/>
          </a:solidFill>
          <a:latin typeface="Cambria" pitchFamily="18" charset="0"/>
        </a:defRPr>
      </a:lvl4pPr>
      <a:lvl5pPr marL="2057295" indent="-228588" algn="l" rtl="0" fontAlgn="base">
        <a:spcBef>
          <a:spcPct val="20000"/>
        </a:spcBef>
        <a:spcAft>
          <a:spcPct val="0"/>
        </a:spcAft>
        <a:buChar char="»"/>
        <a:defRPr sz="2000">
          <a:solidFill>
            <a:schemeClr val="tx1"/>
          </a:solidFill>
          <a:latin typeface="Cambria" pitchFamily="18" charset="0"/>
        </a:defRPr>
      </a:lvl5pPr>
      <a:lvl6pPr marL="2514471" indent="-228588" algn="l" rtl="0" fontAlgn="base">
        <a:spcBef>
          <a:spcPct val="20000"/>
        </a:spcBef>
        <a:spcAft>
          <a:spcPct val="0"/>
        </a:spcAft>
        <a:buChar char="»"/>
        <a:defRPr sz="2000">
          <a:solidFill>
            <a:schemeClr val="tx1"/>
          </a:solidFill>
          <a:latin typeface="+mn-lt"/>
        </a:defRPr>
      </a:lvl6pPr>
      <a:lvl7pPr marL="2971648" indent="-228588" algn="l" rtl="0" fontAlgn="base">
        <a:spcBef>
          <a:spcPct val="20000"/>
        </a:spcBef>
        <a:spcAft>
          <a:spcPct val="0"/>
        </a:spcAft>
        <a:buChar char="»"/>
        <a:defRPr sz="2000">
          <a:solidFill>
            <a:schemeClr val="tx1"/>
          </a:solidFill>
          <a:latin typeface="+mn-lt"/>
        </a:defRPr>
      </a:lvl7pPr>
      <a:lvl8pPr marL="3428825" indent="-228588" algn="l" rtl="0" fontAlgn="base">
        <a:spcBef>
          <a:spcPct val="20000"/>
        </a:spcBef>
        <a:spcAft>
          <a:spcPct val="0"/>
        </a:spcAft>
        <a:buChar char="»"/>
        <a:defRPr sz="2000">
          <a:solidFill>
            <a:schemeClr val="tx1"/>
          </a:solidFill>
          <a:latin typeface="+mn-lt"/>
        </a:defRPr>
      </a:lvl8pPr>
      <a:lvl9pPr marL="3886001" indent="-228588"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1295400" y="914400"/>
            <a:ext cx="44196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Praying</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with Jesus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the </a:t>
            </a:r>
            <a:r>
              <a:rPr lang="en-US" sz="6800" i="1" dirty="0">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Master</a:t>
            </a:r>
            <a:endParaRPr lang="en-US" sz="6800" i="1" dirty="0">
              <a:solidFill>
                <a:srgbClr val="000000"/>
              </a:solidFill>
              <a:effectLst>
                <a:glow rad="228600">
                  <a:srgbClr val="000000">
                    <a:satMod val="175000"/>
                    <a:alpha val="40000"/>
                  </a:srgbClr>
                </a:glow>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421580734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27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838200" y="304800"/>
            <a:ext cx="62484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5. Jesus prays on the cross – </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In anguish</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To forgive</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In trust</a:t>
            </a:r>
          </a:p>
          <a:p>
            <a:pPr fontAlgn="base">
              <a:spcBef>
                <a:spcPct val="0"/>
              </a:spcBef>
              <a:spcAft>
                <a:spcPct val="0"/>
              </a:spcAft>
            </a:pPr>
            <a:endParaRPr lang="en-US" sz="6800" i="1" dirty="0">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endParaRPr>
          </a:p>
        </p:txBody>
      </p:sp>
    </p:spTree>
    <p:extLst>
      <p:ext uri="{BB962C8B-B14F-4D97-AF65-F5344CB8AC3E}">
        <p14:creationId xmlns:p14="http://schemas.microsoft.com/office/powerpoint/2010/main" val="236879486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838200" y="228600"/>
            <a:ext cx="62484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We pray infrequently.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For Jesus,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prayer is central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to every thought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and action.</a:t>
            </a:r>
          </a:p>
        </p:txBody>
      </p:sp>
    </p:spTree>
    <p:extLst>
      <p:ext uri="{BB962C8B-B14F-4D97-AF65-F5344CB8AC3E}">
        <p14:creationId xmlns:p14="http://schemas.microsoft.com/office/powerpoint/2010/main" val="18135859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762000" y="457200"/>
            <a:ext cx="64770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We pray “opening”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and “closing” prayers. For Jesus, prayer was a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24/7 proposition.</a:t>
            </a:r>
          </a:p>
        </p:txBody>
      </p:sp>
    </p:spTree>
    <p:extLst>
      <p:ext uri="{BB962C8B-B14F-4D97-AF65-F5344CB8AC3E}">
        <p14:creationId xmlns:p14="http://schemas.microsoft.com/office/powerpoint/2010/main" val="4499513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609600" y="228600"/>
            <a:ext cx="72390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We pray focused on the reactions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of the people and</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the world around us. Jesus focused on his Heavenly Father.</a:t>
            </a:r>
          </a:p>
        </p:txBody>
      </p:sp>
    </p:spTree>
    <p:extLst>
      <p:ext uri="{BB962C8B-B14F-4D97-AF65-F5344CB8AC3E}">
        <p14:creationId xmlns:p14="http://schemas.microsoft.com/office/powerpoint/2010/main" val="18707538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609600" y="228600"/>
            <a:ext cx="72390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We pray expecting our prayers to</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“fail.” Jesus </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prayed believing God heard and responded to every word.</a:t>
            </a:r>
          </a:p>
        </p:txBody>
      </p:sp>
    </p:spTree>
    <p:extLst>
      <p:ext uri="{BB962C8B-B14F-4D97-AF65-F5344CB8AC3E}">
        <p14:creationId xmlns:p14="http://schemas.microsoft.com/office/powerpoint/2010/main" val="357344614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609600" y="457200"/>
            <a:ext cx="72390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We pray within our own context.</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Jesus prays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within the context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of God’s Kingdom.</a:t>
            </a:r>
          </a:p>
        </p:txBody>
      </p:sp>
    </p:spTree>
    <p:extLst>
      <p:ext uri="{BB962C8B-B14F-4D97-AF65-F5344CB8AC3E}">
        <p14:creationId xmlns:p14="http://schemas.microsoft.com/office/powerpoint/2010/main" val="410901513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381000" y="1600200"/>
            <a:ext cx="8382000" cy="3354765"/>
          </a:xfrm>
          <a:prstGeom prst="rect">
            <a:avLst/>
          </a:prstGeom>
          <a:noFill/>
        </p:spPr>
        <p:txBody>
          <a:bodyPr wrap="square" rtlCol="0">
            <a:spAutoFit/>
          </a:bodyPr>
          <a:lstStyle/>
          <a:p>
            <a:pPr algn="ctr" defTabSz="914353"/>
            <a:r>
              <a:rPr lang="en-US" sz="5300" dirty="0">
                <a:solidFill>
                  <a:srgbClr val="FFFF00"/>
                </a:solidFill>
                <a:effectLst>
                  <a:glow rad="228600">
                    <a:srgbClr val="000000">
                      <a:satMod val="175000"/>
                      <a:alpha val="40000"/>
                    </a:srgbClr>
                  </a:glow>
                </a:effectLst>
              </a:rPr>
              <a:t>Moses </a:t>
            </a:r>
            <a:r>
              <a:rPr lang="en-US" sz="5300">
                <a:solidFill>
                  <a:srgbClr val="FFFF00"/>
                </a:solidFill>
                <a:effectLst>
                  <a:glow rad="228600">
                    <a:srgbClr val="000000">
                      <a:satMod val="175000"/>
                      <a:alpha val="40000"/>
                    </a:srgbClr>
                  </a:glow>
                </a:effectLst>
              </a:rPr>
              <a:t>– intercessory </a:t>
            </a:r>
            <a:r>
              <a:rPr lang="en-US" sz="5300" dirty="0">
                <a:solidFill>
                  <a:srgbClr val="FFFF00"/>
                </a:solidFill>
                <a:effectLst>
                  <a:glow rad="228600">
                    <a:srgbClr val="000000">
                      <a:satMod val="175000"/>
                      <a:alpha val="40000"/>
                    </a:srgbClr>
                  </a:glow>
                </a:effectLst>
              </a:rPr>
              <a:t>prayer</a:t>
            </a:r>
          </a:p>
          <a:p>
            <a:pPr algn="ctr" defTabSz="914353"/>
            <a:r>
              <a:rPr lang="en-US" sz="5300" dirty="0">
                <a:solidFill>
                  <a:srgbClr val="AAE2CA">
                    <a:lumMod val="60000"/>
                    <a:lumOff val="40000"/>
                  </a:srgbClr>
                </a:solidFill>
                <a:effectLst>
                  <a:glow rad="228600">
                    <a:srgbClr val="000000">
                      <a:satMod val="175000"/>
                      <a:alpha val="40000"/>
                    </a:srgbClr>
                  </a:glow>
                </a:effectLst>
              </a:rPr>
              <a:t>Elijah </a:t>
            </a:r>
            <a:r>
              <a:rPr lang="en-US" sz="5300">
                <a:solidFill>
                  <a:srgbClr val="AAE2CA">
                    <a:lumMod val="60000"/>
                    <a:lumOff val="40000"/>
                  </a:srgbClr>
                </a:solidFill>
                <a:effectLst>
                  <a:glow rad="228600">
                    <a:srgbClr val="000000">
                      <a:satMod val="175000"/>
                      <a:alpha val="40000"/>
                    </a:srgbClr>
                  </a:glow>
                </a:effectLst>
              </a:rPr>
              <a:t>– persistent </a:t>
            </a:r>
            <a:r>
              <a:rPr lang="en-US" sz="5300" dirty="0">
                <a:solidFill>
                  <a:srgbClr val="AAE2CA">
                    <a:lumMod val="60000"/>
                    <a:lumOff val="40000"/>
                  </a:srgbClr>
                </a:solidFill>
                <a:effectLst>
                  <a:glow rad="228600">
                    <a:srgbClr val="000000">
                      <a:satMod val="175000"/>
                      <a:alpha val="40000"/>
                    </a:srgbClr>
                  </a:glow>
                </a:effectLst>
              </a:rPr>
              <a:t>prayer</a:t>
            </a:r>
          </a:p>
          <a:p>
            <a:pPr algn="ctr" defTabSz="914353"/>
            <a:r>
              <a:rPr lang="en-US" sz="5300" dirty="0">
                <a:solidFill>
                  <a:srgbClr val="3333CC">
                    <a:lumMod val="40000"/>
                    <a:lumOff val="60000"/>
                  </a:srgbClr>
                </a:solidFill>
                <a:effectLst>
                  <a:glow rad="228600">
                    <a:srgbClr val="000000">
                      <a:satMod val="175000"/>
                      <a:alpha val="40000"/>
                    </a:srgbClr>
                  </a:glow>
                </a:effectLst>
              </a:rPr>
              <a:t>David </a:t>
            </a:r>
            <a:r>
              <a:rPr lang="en-US" sz="5300">
                <a:solidFill>
                  <a:srgbClr val="3333CC">
                    <a:lumMod val="40000"/>
                    <a:lumOff val="60000"/>
                  </a:srgbClr>
                </a:solidFill>
                <a:effectLst>
                  <a:glow rad="228600">
                    <a:srgbClr val="000000">
                      <a:satMod val="175000"/>
                      <a:alpha val="40000"/>
                    </a:srgbClr>
                  </a:glow>
                </a:effectLst>
              </a:rPr>
              <a:t>– trusting prayer</a:t>
            </a:r>
          </a:p>
          <a:p>
            <a:pPr algn="ctr" defTabSz="914353"/>
            <a:r>
              <a:rPr lang="en-US" sz="5300">
                <a:solidFill>
                  <a:srgbClr val="FFFFFF"/>
                </a:solidFill>
                <a:effectLst>
                  <a:glow rad="228600">
                    <a:srgbClr val="000000">
                      <a:satMod val="175000"/>
                      <a:alpha val="40000"/>
                    </a:srgbClr>
                  </a:glow>
                </a:effectLst>
              </a:rPr>
              <a:t>Jesus – living prayer</a:t>
            </a:r>
            <a:endParaRPr lang="en-US" sz="5300" dirty="0">
              <a:solidFill>
                <a:srgbClr val="FFFFFF"/>
              </a:solidFill>
              <a:effectLst>
                <a:glow rad="228600">
                  <a:srgbClr val="000000">
                    <a:satMod val="175000"/>
                    <a:alpha val="40000"/>
                  </a:srgbClr>
                </a:glow>
              </a:effectLst>
            </a:endParaRPr>
          </a:p>
        </p:txBody>
      </p:sp>
    </p:spTree>
    <p:extLst>
      <p:ext uri="{BB962C8B-B14F-4D97-AF65-F5344CB8AC3E}">
        <p14:creationId xmlns:p14="http://schemas.microsoft.com/office/powerpoint/2010/main" val="93617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762000" y="533400"/>
            <a:ext cx="57912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In the Gospel accounts there are at least 37 instances of Jesus praying</a:t>
            </a:r>
            <a:endParaRPr lang="en-US" sz="6800" i="1" dirty="0">
              <a:solidFill>
                <a:srgbClr val="000000"/>
              </a:solidFill>
              <a:effectLst>
                <a:glow rad="228600">
                  <a:srgbClr val="000000">
                    <a:satMod val="175000"/>
                    <a:alpha val="40000"/>
                  </a:srgbClr>
                </a:glow>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1476078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762000" y="1066800"/>
            <a:ext cx="6858000" cy="327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Key passages where Jesus demonstrates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the heart and power of living prayer:</a:t>
            </a:r>
            <a:endParaRPr lang="en-US" sz="6800" i="1" dirty="0">
              <a:solidFill>
                <a:srgbClr val="000000"/>
              </a:solidFill>
              <a:effectLst>
                <a:glow rad="228600">
                  <a:srgbClr val="000000">
                    <a:satMod val="175000"/>
                    <a:alpha val="40000"/>
                  </a:srgbClr>
                </a:glow>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6996226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762000" y="304800"/>
            <a:ext cx="57912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1. Jesus teaches</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about prayer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in the sermon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on the mount</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(Matt. 6:5-15; 7:7-12)</a:t>
            </a:r>
          </a:p>
        </p:txBody>
      </p:sp>
    </p:spTree>
    <p:extLst>
      <p:ext uri="{BB962C8B-B14F-4D97-AF65-F5344CB8AC3E}">
        <p14:creationId xmlns:p14="http://schemas.microsoft.com/office/powerpoint/2010/main" val="139084412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762000" y="533400"/>
            <a:ext cx="57912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2. Jesus teaches</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his followers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to pray - </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Matthew 6:9-13</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Luke 11:1-4</a:t>
            </a:r>
            <a:endParaRPr lang="en-US" sz="6800" i="1" dirty="0">
              <a:solidFill>
                <a:srgbClr val="000000"/>
              </a:solidFill>
              <a:effectLst>
                <a:glow rad="228600">
                  <a:srgbClr val="000000">
                    <a:satMod val="175000"/>
                    <a:alpha val="40000"/>
                  </a:srgbClr>
                </a:glow>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262122832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990600" y="990600"/>
            <a:ext cx="44196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3. Jesus prays for his followers - </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John 17:6-26</a:t>
            </a:r>
            <a:endParaRPr lang="en-US" sz="6800" i="1" dirty="0">
              <a:solidFill>
                <a:srgbClr val="000000"/>
              </a:solidFill>
              <a:effectLst>
                <a:glow rad="228600">
                  <a:srgbClr val="000000">
                    <a:satMod val="175000"/>
                    <a:alpha val="40000"/>
                  </a:srgbClr>
                </a:glow>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val="24791257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 y="-127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457200" y="457200"/>
            <a:ext cx="84582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4. Jesus gave examples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of relational vs. </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showcase prayer</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(Luke 18:9-14)</a:t>
            </a:r>
          </a:p>
        </p:txBody>
      </p:sp>
    </p:spTree>
    <p:extLst>
      <p:ext uri="{BB962C8B-B14F-4D97-AF65-F5344CB8AC3E}">
        <p14:creationId xmlns:p14="http://schemas.microsoft.com/office/powerpoint/2010/main" val="202350349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jesus+praying+al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27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 Box 3"/>
          <p:cNvSpPr txBox="1">
            <a:spLocks noChangeArrowheads="1"/>
          </p:cNvSpPr>
          <p:nvPr/>
        </p:nvSpPr>
        <p:spPr bwMode="auto">
          <a:xfrm>
            <a:off x="838200" y="304800"/>
            <a:ext cx="6248400"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txBody>
          <a:bodyPr vert="horz" wrap="square" lIns="36576" tIns="36576" rIns="36576" bIns="36576" numCol="1" anchor="t" anchorCtr="0" compatLnSpc="1">
            <a:prstTxWarp prst="textNoShape">
              <a:avLst/>
            </a:prstTxWarp>
          </a:bodyPr>
          <a:lstStyle/>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5. Jesus prays in the Garden of</a:t>
            </a:r>
            <a:b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b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Gethsemane - </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Matt. 26:36-46</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Mark 14:32-42</a:t>
            </a:r>
          </a:p>
          <a:p>
            <a:pPr fontAlgn="base">
              <a:spcBef>
                <a:spcPct val="0"/>
              </a:spcBef>
              <a:spcAft>
                <a:spcPct val="0"/>
              </a:spcAft>
            </a:pPr>
            <a:r>
              <a:rPr lang="en-US" sz="6800" i="1">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rPr>
              <a:t>Luke 22:39-46</a:t>
            </a:r>
            <a:endParaRPr lang="en-US" sz="6800" i="1" dirty="0">
              <a:solidFill>
                <a:srgbClr val="FFFFFF"/>
              </a:solidFill>
              <a:effectLst>
                <a:glow rad="228600">
                  <a:srgbClr val="000000">
                    <a:satMod val="175000"/>
                    <a:alpha val="40000"/>
                  </a:srgbClr>
                </a:glow>
                <a:outerShdw blurRad="38100" dist="38100" dir="2700000" algn="tl">
                  <a:srgbClr val="C0C0C0"/>
                </a:outerShdw>
              </a:effectLst>
              <a:latin typeface="Calisto MT" pitchFamily="18" charset="0"/>
              <a:cs typeface="Arial" pitchFamily="34" charset="0"/>
            </a:endParaRPr>
          </a:p>
        </p:txBody>
      </p:sp>
    </p:spTree>
    <p:extLst>
      <p:ext uri="{BB962C8B-B14F-4D97-AF65-F5344CB8AC3E}">
        <p14:creationId xmlns:p14="http://schemas.microsoft.com/office/powerpoint/2010/main" val="205796043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0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0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569</Words>
  <Application>Microsoft Office PowerPoint</Application>
  <PresentationFormat>On-screen Show (4:3)</PresentationFormat>
  <Paragraphs>43</Paragraphs>
  <Slides>15</Slides>
  <Notes>2</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6_Default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Bob</cp:lastModifiedBy>
  <cp:revision>1</cp:revision>
  <dcterms:created xsi:type="dcterms:W3CDTF">2013-01-28T03:10:57Z</dcterms:created>
  <dcterms:modified xsi:type="dcterms:W3CDTF">2013-01-28T03:11:41Z</dcterms:modified>
</cp:coreProperties>
</file>